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handoutMasterIdLst>
    <p:handoutMasterId r:id="rId16"/>
  </p:handoutMasterIdLst>
  <p:sldIdLst>
    <p:sldId id="276" r:id="rId2"/>
    <p:sldId id="281" r:id="rId3"/>
    <p:sldId id="282" r:id="rId4"/>
    <p:sldId id="283" r:id="rId5"/>
    <p:sldId id="285" r:id="rId6"/>
    <p:sldId id="286" r:id="rId7"/>
    <p:sldId id="287" r:id="rId8"/>
    <p:sldId id="294" r:id="rId9"/>
    <p:sldId id="288" r:id="rId10"/>
    <p:sldId id="292" r:id="rId11"/>
    <p:sldId id="293" r:id="rId12"/>
    <p:sldId id="291" r:id="rId13"/>
    <p:sldId id="275" r:id="rId14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912" y="-102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E3BDF-35C1-438D-B3DD-3902C2FA83C4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3A3D0-9F7E-4B82-88B6-BF426A7C4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D1A5A-77C4-4F8E-8856-115E08D40D3D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E15C5-CEF9-4C80-814C-1F554EE41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73B9E-37EC-4D7B-A110-476A68E9BD73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530B42-AFCE-408E-B49E-68F0ADF99C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73B9E-37EC-4D7B-A110-476A68E9BD73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530B42-AFCE-408E-B49E-68F0ADF99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73B9E-37EC-4D7B-A110-476A68E9BD73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530B42-AFCE-408E-B49E-68F0ADF99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73B9E-37EC-4D7B-A110-476A68E9BD73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530B42-AFCE-408E-B49E-68F0ADF99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73B9E-37EC-4D7B-A110-476A68E9BD73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530B42-AFCE-408E-B49E-68F0ADF99C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73B9E-37EC-4D7B-A110-476A68E9BD73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530B42-AFCE-408E-B49E-68F0ADF99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73B9E-37EC-4D7B-A110-476A68E9BD73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530B42-AFCE-408E-B49E-68F0ADF99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73B9E-37EC-4D7B-A110-476A68E9BD73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530B42-AFCE-408E-B49E-68F0ADF99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73B9E-37EC-4D7B-A110-476A68E9BD73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530B42-AFCE-408E-B49E-68F0ADF99C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73B9E-37EC-4D7B-A110-476A68E9BD73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530B42-AFCE-408E-B49E-68F0ADF99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73B9E-37EC-4D7B-A110-476A68E9BD73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530B42-AFCE-408E-B49E-68F0ADF99C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1473B9E-37EC-4D7B-A110-476A68E9BD73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A530B42-AFCE-408E-B49E-68F0ADF99C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320"/>
            <a:ext cx="8215338" cy="608363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ОСОБЕННОСТИ</a:t>
            </a:r>
            <a:b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трудоустройства в организации,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осуществляющие 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образовательную деятельность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Ведущий специалист департамента образования АКМР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Обалова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О.Н.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2017 год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>Кадровые</a:t>
            </a:r>
            <a:r>
              <a:rPr lang="ru-RU" sz="2800" dirty="0" smtClean="0"/>
              <a:t> </a:t>
            </a:r>
            <a:r>
              <a:rPr lang="ru-RU" sz="2200" dirty="0" smtClean="0"/>
              <a:t>документы </a:t>
            </a: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4000" dirty="0" smtClean="0"/>
              <a:t>Личные дела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928670"/>
            <a:ext cx="7719274" cy="621510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200" i="1" u="sng" dirty="0" smtClean="0">
                <a:solidFill>
                  <a:srgbClr val="FF0000"/>
                </a:solidFill>
              </a:rPr>
              <a:t>ОБЯЗАТЕЛЬНЫЕ</a:t>
            </a:r>
            <a:r>
              <a:rPr lang="ru-RU" sz="4200" i="1" dirty="0" smtClean="0"/>
              <a:t> документы:</a:t>
            </a:r>
          </a:p>
          <a:p>
            <a:pPr algn="just">
              <a:buNone/>
            </a:pPr>
            <a:r>
              <a:rPr lang="ru-RU" sz="4200" dirty="0" smtClean="0"/>
              <a:t>1. Согласие на обработку персональных данных и анкета</a:t>
            </a:r>
          </a:p>
          <a:p>
            <a:pPr algn="just">
              <a:buNone/>
            </a:pPr>
            <a:r>
              <a:rPr lang="ru-RU" sz="4200" dirty="0" smtClean="0"/>
              <a:t>2. Справка о судимости</a:t>
            </a:r>
          </a:p>
          <a:p>
            <a:pPr algn="just">
              <a:buNone/>
            </a:pPr>
            <a:r>
              <a:rPr lang="ru-RU" sz="4200" dirty="0" smtClean="0"/>
              <a:t>3. Трудовой договор (эффективный контракт) и дополнительные соглашения к нему</a:t>
            </a:r>
          </a:p>
          <a:p>
            <a:pPr algn="just">
              <a:buNone/>
            </a:pPr>
            <a:r>
              <a:rPr lang="ru-RU" sz="4200" dirty="0" smtClean="0"/>
              <a:t>4. Копии приказов ОУ о назначении и (или) переводе на должность (унифицированные формы)</a:t>
            </a:r>
          </a:p>
          <a:p>
            <a:pPr algn="just">
              <a:buNone/>
            </a:pPr>
            <a:r>
              <a:rPr lang="ru-RU" sz="4200" dirty="0" smtClean="0"/>
              <a:t>5. Копии документов об уровне образования (аттестат, диплом</a:t>
            </a:r>
            <a:r>
              <a:rPr lang="ru-RU" sz="4200" i="1" dirty="0" smtClean="0"/>
              <a:t> с вкладышем</a:t>
            </a:r>
            <a:r>
              <a:rPr lang="ru-RU" sz="4200" dirty="0" smtClean="0"/>
              <a:t>)</a:t>
            </a:r>
          </a:p>
          <a:p>
            <a:pPr algn="just">
              <a:buNone/>
            </a:pPr>
            <a:r>
              <a:rPr lang="ru-RU" sz="4200" dirty="0" smtClean="0"/>
              <a:t>6. Копии документов о дополнительном профессиональном образовании (удостоверение, диплом </a:t>
            </a:r>
            <a:r>
              <a:rPr lang="ru-RU" sz="4200" i="1" dirty="0" smtClean="0"/>
              <a:t>с вкладышем</a:t>
            </a:r>
            <a:r>
              <a:rPr lang="ru-RU" sz="4200" dirty="0" smtClean="0"/>
              <a:t>)</a:t>
            </a:r>
          </a:p>
          <a:p>
            <a:pPr algn="just">
              <a:buNone/>
            </a:pPr>
            <a:r>
              <a:rPr lang="ru-RU" sz="4200" dirty="0" smtClean="0"/>
              <a:t>7. Документы по итогам аттестации:</a:t>
            </a:r>
          </a:p>
          <a:p>
            <a:pPr algn="just">
              <a:buNone/>
            </a:pPr>
            <a:r>
              <a:rPr lang="ru-RU" sz="4200" dirty="0" smtClean="0"/>
              <a:t>7.1. Выписки из протокола АК ОУ на СЗД и (или) по п.9 ЕКС, п.23 Порядка аттестации педагогов</a:t>
            </a:r>
          </a:p>
          <a:p>
            <a:pPr algn="just">
              <a:buNone/>
            </a:pPr>
            <a:r>
              <a:rPr lang="ru-RU" sz="4200" dirty="0" smtClean="0"/>
              <a:t>7.2. Копии приказов МОНО об установлении первой и (или) высшей квалификационных категорий</a:t>
            </a:r>
          </a:p>
          <a:p>
            <a:pPr algn="just">
              <a:buNone/>
            </a:pPr>
            <a:r>
              <a:rPr lang="ru-RU" sz="4200" dirty="0" smtClean="0"/>
              <a:t>8. Копии документов о награждении </a:t>
            </a:r>
            <a:r>
              <a:rPr lang="ru-RU" sz="4200" i="1" dirty="0" smtClean="0"/>
              <a:t>(приказы, распоряжения…)</a:t>
            </a:r>
          </a:p>
          <a:p>
            <a:pPr algn="just">
              <a:buNone/>
            </a:pPr>
            <a:r>
              <a:rPr lang="ru-RU" sz="4200" i="1" dirty="0" smtClean="0"/>
              <a:t>9. Форма Т-2</a:t>
            </a:r>
          </a:p>
          <a:p>
            <a:pPr algn="just">
              <a:buNone/>
            </a:pPr>
            <a:r>
              <a:rPr lang="ru-RU" sz="4200" i="1" dirty="0" smtClean="0"/>
              <a:t>10. Заявление об увольнении</a:t>
            </a:r>
          </a:p>
          <a:p>
            <a:pPr algn="just">
              <a:buNone/>
            </a:pPr>
            <a:r>
              <a:rPr lang="ru-RU" sz="4200" i="1" dirty="0" smtClean="0"/>
              <a:t>11. Копия приказа об увольнении (унифицированная форма)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 smtClean="0"/>
              <a:t>Кадровые документы </a:t>
            </a:r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3600" dirty="0" smtClean="0"/>
              <a:t>Трудовые книжки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583885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4000" dirty="0" smtClean="0">
                <a:latin typeface="Arial" pitchFamily="34" charset="0"/>
                <a:ea typeface="Times New Roman" pitchFamily="18" charset="0"/>
              </a:rPr>
              <a:t>Постановление Минтруда России </a:t>
            </a:r>
          </a:p>
          <a:p>
            <a:pPr algn="ctr">
              <a:buNone/>
            </a:pPr>
            <a:r>
              <a:rPr lang="ru-RU" sz="4000" dirty="0" smtClean="0">
                <a:latin typeface="Arial" pitchFamily="34" charset="0"/>
                <a:ea typeface="Times New Roman" pitchFamily="18" charset="0"/>
              </a:rPr>
              <a:t>от 10 октября 2003 г. № 69 «Об утверждении Инструкции по заполнению трудовых книжек»</a:t>
            </a:r>
          </a:p>
          <a:p>
            <a:pPr algn="just">
              <a:buNone/>
            </a:pPr>
            <a:endParaRPr lang="ru-RU" sz="4000" dirty="0" smtClean="0">
              <a:latin typeface="Arial" pitchFamily="34" charset="0"/>
              <a:ea typeface="Times New Roman" pitchFamily="18" charset="0"/>
            </a:endParaRPr>
          </a:p>
          <a:p>
            <a:pPr marL="0" lvl="0" indent="3429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u="sng" dirty="0" smtClean="0">
                <a:latin typeface="Arial" pitchFamily="34" charset="0"/>
                <a:ea typeface="Times New Roman" pitchFamily="18" charset="0"/>
              </a:rPr>
              <a:t>Например,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 учителю математики (преподавателю) установлена высшая квалификационная категория. В этом случае в трудовой книжке </a:t>
            </a:r>
            <a:r>
              <a:rPr lang="ru-RU" b="1" u="sng" dirty="0" smtClean="0">
                <a:latin typeface="Arial" pitchFamily="34" charset="0"/>
                <a:ea typeface="Times New Roman" pitchFamily="18" charset="0"/>
              </a:rPr>
              <a:t>в графе 1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 раздела «Сведения о работе» ставится порядковый номер записи, </a:t>
            </a:r>
            <a:r>
              <a:rPr lang="ru-RU" b="1" u="sng" dirty="0" smtClean="0">
                <a:latin typeface="Arial" pitchFamily="34" charset="0"/>
                <a:ea typeface="Times New Roman" pitchFamily="18" charset="0"/>
              </a:rPr>
              <a:t>в графе 2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 указывается дата принятия решения аттестационной комиссии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(</a:t>
            </a:r>
            <a:r>
              <a:rPr lang="ru-RU" u="sng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дата протокола)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, </a:t>
            </a:r>
            <a:r>
              <a:rPr lang="ru-RU" b="1" u="sng" dirty="0" smtClean="0">
                <a:latin typeface="Arial" pitchFamily="34" charset="0"/>
                <a:ea typeface="Times New Roman" pitchFamily="18" charset="0"/>
              </a:rPr>
              <a:t>в графе 3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 делается запись:</a:t>
            </a:r>
          </a:p>
          <a:p>
            <a:pPr marL="0" lvl="0" indent="3429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lvl="0" indent="3429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Установлена высшая квалификационная категория по должности «учитель»</a:t>
            </a:r>
          </a:p>
          <a:p>
            <a:pPr marL="0" lvl="0" indent="3429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lvl="0" indent="3429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latin typeface="Arial" pitchFamily="34" charset="0"/>
                <a:ea typeface="Times New Roman" pitchFamily="18" charset="0"/>
              </a:rPr>
              <a:t>(«преподаватель») без указания    преподаваемого     предмета, </a:t>
            </a:r>
            <a:r>
              <a:rPr lang="ru-RU" b="1" u="sng" dirty="0" smtClean="0">
                <a:latin typeface="Arial" pitchFamily="34" charset="0"/>
                <a:ea typeface="Times New Roman" pitchFamily="18" charset="0"/>
              </a:rPr>
              <a:t>в графе 4</a:t>
            </a:r>
            <a:r>
              <a:rPr lang="ru-RU" b="1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указывается </a:t>
            </a:r>
            <a:r>
              <a:rPr lang="ru-RU" u="sng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дата и номер распорядительного акта 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федерального органа исполнительной власти, органа исполнительной власти субъекта Российской Федерации, осуществляющего управление в сфере образования на основании которого внесена запись.</a:t>
            </a:r>
            <a:endParaRPr lang="ru-RU" dirty="0" smtClean="0">
              <a:latin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50109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>Официальный сайт  ОУ </a:t>
            </a:r>
            <a:br>
              <a:rPr lang="ru-RU" sz="2200" dirty="0" smtClean="0"/>
            </a:b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статья 29 п.ж) и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ФЗ от 29.12.2012 № 273-ФЗ «Об образовании в РФ»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600" dirty="0" smtClean="0"/>
              <a:t>«Руководство. Педагогический состав.»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071546"/>
            <a:ext cx="778674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438775" algn="l"/>
              </a:tabLs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Пункт 3.6.  Приказа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РФ от 29.05.2014 № 785: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438775" algn="l"/>
              </a:tabLst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 о руководителе ОО,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его заместителях, руководителях филиалов ОО (при их наличии), в том числе: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1.фамилия, имя, отчество (при наличии) руководителя, его заместителей;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2.должность руководителя, его заместителей;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3.контактные телефоны;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4.адрес электронной почты.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438775" algn="l"/>
              </a:tabLst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б) о персональном составе педагогических работников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 указанием </a:t>
            </a: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уровня образования, квалификации + п.6)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 опыта работы, в том числе: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1.фамилия, имя, отчество (при наличии) работника;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2.занимаемая должность (должности);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3.преподаваемые дисциплины;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4.ученая степень (при наличии);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5.ученое звание (при наличии);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6.наименование направления подготовки и (или) специальности;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7.данные о повышении квалификации и (или) профессиональной переподготовке (при наличии);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8.общий стаж работы;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9.стаж работы по специальности.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438775" algn="l"/>
              </a:tabLst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438775" algn="l"/>
              </a:tabLs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Пункт 6. Постановления Правительства России от 10.07.2013 № 582: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438775" algn="l"/>
              </a:tabLs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Образовательная организация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обновляет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сведения, указанные в пунктах 3-5 настоящих Правил,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позднее 10 рабочих дней после их изменений.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за внимание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85728"/>
            <a:ext cx="621510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ОСОБЕННОСТИ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000108"/>
            <a:ext cx="8286776" cy="585789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Штатное расписание и должностные инструкции</a:t>
            </a:r>
          </a:p>
          <a:p>
            <a:pPr algn="just"/>
            <a:r>
              <a:rPr lang="ru-RU" dirty="0" smtClean="0"/>
              <a:t>Ограничения в сфере образования </a:t>
            </a:r>
          </a:p>
          <a:p>
            <a:pPr algn="just">
              <a:buNone/>
            </a:pPr>
            <a:r>
              <a:rPr lang="ru-RU" i="1" dirty="0" smtClean="0"/>
              <a:t>(в части наличия судимости)</a:t>
            </a:r>
          </a:p>
          <a:p>
            <a:pPr algn="just"/>
            <a:r>
              <a:rPr lang="ru-RU" dirty="0" smtClean="0"/>
              <a:t>Требования к квалификации </a:t>
            </a:r>
          </a:p>
          <a:p>
            <a:pPr algn="just"/>
            <a:r>
              <a:rPr lang="ru-RU" dirty="0" smtClean="0"/>
              <a:t>Аттестация работников и кандидатов на должности заместителей руководителя</a:t>
            </a:r>
          </a:p>
          <a:p>
            <a:pPr algn="just"/>
            <a:r>
              <a:rPr lang="ru-RU" dirty="0" smtClean="0"/>
              <a:t>Трудовой договор </a:t>
            </a:r>
          </a:p>
          <a:p>
            <a:pPr algn="just">
              <a:buNone/>
            </a:pPr>
            <a:r>
              <a:rPr lang="ru-RU" i="1" dirty="0" smtClean="0"/>
              <a:t>(эффективный контракт)</a:t>
            </a:r>
          </a:p>
          <a:p>
            <a:pPr algn="just"/>
            <a:r>
              <a:rPr lang="ru-RU" dirty="0" smtClean="0"/>
              <a:t>Кадровые документы </a:t>
            </a:r>
          </a:p>
          <a:p>
            <a:pPr algn="just">
              <a:buNone/>
            </a:pPr>
            <a:r>
              <a:rPr lang="ru-RU" i="1" dirty="0" smtClean="0"/>
              <a:t>(личные дела, трудовые книжки)</a:t>
            </a:r>
          </a:p>
          <a:p>
            <a:pPr algn="just"/>
            <a:r>
              <a:rPr lang="ru-RU" dirty="0" smtClean="0"/>
              <a:t>Официальный сайт  ОУ </a:t>
            </a:r>
          </a:p>
          <a:p>
            <a:pPr algn="just">
              <a:buNone/>
            </a:pPr>
            <a:r>
              <a:rPr lang="ru-RU" i="1" dirty="0" smtClean="0"/>
              <a:t>( «Руководство. Педагогический состав»)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28604"/>
            <a:ext cx="749808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/>
              <a:t>Штатное расписание и должностные инструкции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ШТАТНОЕ РАСПИСАНИЕ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57224" y="1214422"/>
            <a:ext cx="3286148" cy="497301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Наименование должностей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57620" y="1142984"/>
            <a:ext cx="5076068" cy="55721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Часть 2 ст.46 и часть 1 ст.52 </a:t>
            </a:r>
            <a:r>
              <a:rPr lang="ru-RU" dirty="0" smtClean="0"/>
              <a:t>Федерального закона от 29.12.2012 № </a:t>
            </a:r>
            <a:r>
              <a:rPr lang="ru-RU" dirty="0" smtClean="0"/>
              <a:t>273-ФЗ </a:t>
            </a:r>
            <a:r>
              <a:rPr lang="ru-RU" dirty="0" smtClean="0"/>
              <a:t>«Об образовании в РФ»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08 августа 2013 года № 678 «Об утверждении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номенклатуры должностей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педагогических организаций, осуществляющих образовательную деятельность, должностей руководителей образовательных организаций»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Квалификационные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справочники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(или) профессиональные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стандарты</a:t>
            </a:r>
            <a:endParaRPr lang="ru-RU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29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/>
              <a:t>Штатное расписание и должностные инструкции</a:t>
            </a:r>
            <a:r>
              <a:rPr lang="ru-RU" sz="6600" b="1" dirty="0" smtClean="0"/>
              <a:t/>
            </a:r>
            <a:br>
              <a:rPr lang="ru-RU" sz="6600" b="1" dirty="0" smtClean="0"/>
            </a:br>
            <a:r>
              <a:rPr lang="ru-RU" sz="4000" b="1" dirty="0" smtClean="0"/>
              <a:t>ДОЛЖНОСТНАЯ ИНСТРУКЦИЯ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28662" y="1000108"/>
            <a:ext cx="3786214" cy="5187332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/>
              <a:t>Обязательное наличие</a:t>
            </a:r>
          </a:p>
          <a:p>
            <a:pPr algn="just"/>
            <a:r>
              <a:rPr lang="ru-RU" sz="2400" b="1" dirty="0" smtClean="0"/>
              <a:t>Наименование должностей</a:t>
            </a:r>
          </a:p>
          <a:p>
            <a:pPr algn="just"/>
            <a:r>
              <a:rPr lang="ru-RU" sz="2400" b="1" dirty="0" smtClean="0"/>
              <a:t>Квалификационные требования, знания, умения и трудовая функция</a:t>
            </a:r>
          </a:p>
          <a:p>
            <a:pPr algn="just"/>
            <a:r>
              <a:rPr lang="ru-RU" sz="2400" b="1" dirty="0" smtClean="0"/>
              <a:t>Сроки введения профессиональных стандартов </a:t>
            </a:r>
          </a:p>
          <a:p>
            <a:pPr algn="just"/>
            <a:r>
              <a:rPr lang="ru-RU" sz="2400" b="1" dirty="0" smtClean="0"/>
              <a:t>Ограничения, права, обязанности и ответственность</a:t>
            </a:r>
            <a:endParaRPr lang="ru-RU" sz="24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071546"/>
            <a:ext cx="4361688" cy="621510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Часть 6 ст.47 и часть 3 ст.52 </a:t>
            </a:r>
            <a:r>
              <a:rPr lang="ru-RU" dirty="0" smtClean="0"/>
              <a:t>Федерального закона от 29.12.2012 № </a:t>
            </a:r>
            <a:r>
              <a:rPr lang="ru-RU" dirty="0" smtClean="0"/>
              <a:t>273-ФЗ </a:t>
            </a:r>
            <a:r>
              <a:rPr lang="ru-RU" dirty="0" smtClean="0"/>
              <a:t>«Об образовании в РФ»</a:t>
            </a:r>
          </a:p>
          <a:p>
            <a:pPr algn="just"/>
            <a:r>
              <a:rPr lang="ru-RU" dirty="0" smtClean="0"/>
              <a:t>Штатное расписание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Часть 1 ст.46 и часть 2 ст.52 </a:t>
            </a:r>
            <a:r>
              <a:rPr lang="ru-RU" dirty="0" smtClean="0"/>
              <a:t>Федерального закона от 29.12.2012 № 274-ФЗ «Об образовании в РФ»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квалификационные справочники и (или) профессиональные стандарты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27.06.2016 № 584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«"Об особенностях применения профессиональных стандартов…»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Ст. 331 и 351.1 Трудового кодекса РФ; глава 5 </a:t>
            </a:r>
            <a:r>
              <a:rPr lang="ru-RU" dirty="0" smtClean="0"/>
              <a:t>Федерального закона от 29.12.2012 № 274-ФЗ «Об образовании в РФ»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114300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Ограничения в сфере образования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3600" dirty="0" smtClean="0"/>
              <a:t>справка о судимости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00100" y="1285860"/>
            <a:ext cx="3214710" cy="4901580"/>
          </a:xfrm>
        </p:spPr>
        <p:txBody>
          <a:bodyPr>
            <a:normAutofit fontScale="62500" lnSpcReduction="20000"/>
          </a:bodyPr>
          <a:lstStyle/>
          <a:p>
            <a:r>
              <a:rPr lang="ru-RU" sz="3800" b="1" dirty="0" smtClean="0"/>
              <a:t>Обязательное наличие</a:t>
            </a:r>
          </a:p>
          <a:p>
            <a:r>
              <a:rPr lang="ru-RU" sz="3800" b="1" dirty="0" smtClean="0"/>
              <a:t>Алгоритм получения</a:t>
            </a:r>
          </a:p>
          <a:p>
            <a:r>
              <a:rPr lang="ru-RU" sz="3800" b="1" dirty="0" smtClean="0"/>
              <a:t>Срок  действия с даты её выдачи </a:t>
            </a:r>
            <a:r>
              <a:rPr lang="ru-RU" sz="2400" b="1" i="1" dirty="0" smtClean="0"/>
              <a:t>(увольнение в порядке перевода) </a:t>
            </a:r>
          </a:p>
          <a:p>
            <a:r>
              <a:rPr lang="ru-RU" sz="3800" b="1" dirty="0" smtClean="0"/>
              <a:t>Хранение</a:t>
            </a:r>
            <a:endParaRPr lang="ru-RU" sz="3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3372" y="1285860"/>
            <a:ext cx="4790316" cy="600079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Ст. 331 и 351.1 Трудового кодекса РФ</a:t>
            </a:r>
            <a:endParaRPr lang="ru-RU" dirty="0" smtClean="0"/>
          </a:p>
          <a:p>
            <a:pPr algn="just"/>
            <a:r>
              <a:rPr lang="ru-RU" dirty="0" smtClean="0"/>
              <a:t>Приказ МВД РФ от 07.11.2011 N 1121</a:t>
            </a:r>
            <a:br>
              <a:rPr lang="ru-RU" dirty="0" smtClean="0"/>
            </a:br>
            <a:r>
              <a:rPr lang="ru-RU" dirty="0" smtClean="0"/>
              <a:t>"Об утверждении </a:t>
            </a:r>
            <a:r>
              <a:rPr lang="ru-RU" u="sng" dirty="0" smtClean="0">
                <a:solidFill>
                  <a:srgbClr val="FF0000"/>
                </a:solidFill>
              </a:rPr>
              <a:t>Административного регламента </a:t>
            </a:r>
            <a:r>
              <a:rPr lang="ru-RU" dirty="0" smtClean="0"/>
              <a:t>Министерства внутренних дел Российской Федерации по предоставлению государственной услуги </a:t>
            </a:r>
            <a:r>
              <a:rPr lang="ru-RU" dirty="0" smtClean="0">
                <a:solidFill>
                  <a:srgbClr val="FF0000"/>
                </a:solidFill>
              </a:rPr>
              <a:t>по выдаче справок </a:t>
            </a:r>
            <a:r>
              <a:rPr lang="ru-RU" dirty="0" smtClean="0"/>
              <a:t>о наличии (отсутствии) судимости и (или) факта уголовного преследования либо о прекращении уголовного преследования«; Федеральный закон от 27.07.2010 № 210-ФЗ «Об организации предоставления государственных и муниципальных услуг» - </a:t>
            </a:r>
            <a:r>
              <a:rPr lang="ru-RU" u="sng" dirty="0" smtClean="0">
                <a:solidFill>
                  <a:srgbClr val="FF0000"/>
                </a:solidFill>
              </a:rPr>
              <a:t>письмо </a:t>
            </a:r>
            <a:r>
              <a:rPr lang="ru-RU" dirty="0" smtClean="0"/>
              <a:t>МОНО</a:t>
            </a:r>
            <a:r>
              <a:rPr lang="ru-RU" u="sng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от 06.04.2017 № 316-01-100-1381/17-00 «</a:t>
            </a:r>
            <a:r>
              <a:rPr lang="ru-RU" dirty="0" smtClean="0">
                <a:solidFill>
                  <a:srgbClr val="FF0000"/>
                </a:solidFill>
              </a:rPr>
              <a:t>О порядке предоставления </a:t>
            </a:r>
            <a:r>
              <a:rPr lang="ru-RU" dirty="0" err="1" smtClean="0">
                <a:solidFill>
                  <a:srgbClr val="FF0000"/>
                </a:solidFill>
              </a:rPr>
              <a:t>Госуслуги</a:t>
            </a:r>
            <a:r>
              <a:rPr lang="ru-RU" dirty="0" smtClean="0">
                <a:solidFill>
                  <a:srgbClr val="FF0000"/>
                </a:solidFill>
              </a:rPr>
              <a:t> по выдаче  справок о наличии (отсутствии) судимости</a:t>
            </a:r>
            <a:r>
              <a:rPr lang="ru-RU" dirty="0" smtClean="0"/>
              <a:t>»</a:t>
            </a:r>
          </a:p>
          <a:p>
            <a:pPr algn="just"/>
            <a:r>
              <a:rPr lang="ru-RU" dirty="0" smtClean="0"/>
              <a:t>Срок действия с даты её выдачи  законодательством </a:t>
            </a:r>
            <a:r>
              <a:rPr lang="ru-RU" u="sng" dirty="0" smtClean="0">
                <a:solidFill>
                  <a:srgbClr val="FF0000"/>
                </a:solidFill>
              </a:rPr>
              <a:t>не установлен</a:t>
            </a:r>
            <a:r>
              <a:rPr lang="ru-RU" dirty="0" smtClean="0"/>
              <a:t>. Определяет ОУ </a:t>
            </a:r>
            <a:r>
              <a:rPr lang="ru-RU" sz="2600" dirty="0" smtClean="0"/>
              <a:t>(р</a:t>
            </a:r>
            <a:r>
              <a:rPr lang="ru-RU" sz="2600" i="1" dirty="0" smtClean="0"/>
              <a:t>екомендуем – не более 6 месяцев)</a:t>
            </a:r>
          </a:p>
          <a:p>
            <a:pPr algn="just"/>
            <a:r>
              <a:rPr lang="ru-RU" dirty="0" smtClean="0"/>
              <a:t>В </a:t>
            </a:r>
            <a:r>
              <a:rPr lang="ru-RU" dirty="0" smtClean="0">
                <a:solidFill>
                  <a:srgbClr val="FF0000"/>
                </a:solidFill>
              </a:rPr>
              <a:t>личном деле </a:t>
            </a:r>
            <a:r>
              <a:rPr lang="ru-RU" dirty="0" smtClean="0"/>
              <a:t>работника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714356"/>
            <a:ext cx="749808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>Требования к квалификации </a:t>
            </a:r>
            <a:br>
              <a:rPr lang="ru-RU" sz="2200" dirty="0" smtClean="0"/>
            </a:br>
            <a:r>
              <a:rPr lang="ru-RU" sz="4000" dirty="0" smtClean="0"/>
              <a:t>Образование и стаж работы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00100" y="1285860"/>
            <a:ext cx="4093108" cy="4901580"/>
          </a:xfrm>
        </p:spPr>
        <p:txBody>
          <a:bodyPr>
            <a:normAutofit fontScale="55000" lnSpcReduction="20000"/>
          </a:bodyPr>
          <a:lstStyle/>
          <a:p>
            <a:r>
              <a:rPr lang="ru-RU" sz="4400" b="1" dirty="0" smtClean="0"/>
              <a:t>Право на занятие должностей</a:t>
            </a:r>
          </a:p>
          <a:p>
            <a:r>
              <a:rPr lang="ru-RU" sz="4400" b="1" dirty="0" smtClean="0"/>
              <a:t>Сроки введения профессиональных стандартов </a:t>
            </a:r>
            <a:r>
              <a:rPr lang="ru-RU" i="1" dirty="0" smtClean="0"/>
              <a:t>(бухгалтер с о1.07.2016, ПДО – с 01.01.2018, педагог – с 01.09.2019) </a:t>
            </a:r>
          </a:p>
          <a:p>
            <a:r>
              <a:rPr lang="ru-RU" sz="4400" b="1" dirty="0" smtClean="0"/>
              <a:t>Трудоустройство лиц, </a:t>
            </a:r>
          </a:p>
          <a:p>
            <a:pPr>
              <a:buNone/>
            </a:pPr>
            <a:r>
              <a:rPr lang="ru-RU" sz="4400" b="1" dirty="0" smtClean="0"/>
              <a:t>     несоответствующих требованиям к квалификации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2066" y="1214422"/>
            <a:ext cx="3861622" cy="600079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Часть 1 ст.46 и часть 2 ст.52 </a:t>
            </a:r>
            <a:r>
              <a:rPr lang="ru-RU" sz="3300" dirty="0" smtClean="0"/>
              <a:t>Федерального закона от 29.12.2012 № </a:t>
            </a:r>
            <a:r>
              <a:rPr lang="ru-RU" sz="3300" dirty="0" smtClean="0"/>
              <a:t>273-ФЗ </a:t>
            </a:r>
            <a:r>
              <a:rPr lang="ru-RU" sz="3300" dirty="0" smtClean="0"/>
              <a:t>«Об образовании в РФ»,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квалификационные справочники и (или) профессиональные стандарты</a:t>
            </a:r>
          </a:p>
          <a:p>
            <a:pPr algn="just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27.06.2016 № 584 </a:t>
            </a: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«"Об особенностях применения профессиональных стандартов…»</a:t>
            </a:r>
          </a:p>
          <a:p>
            <a:pPr algn="just"/>
            <a:r>
              <a:rPr lang="ru-RU" sz="33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педагогов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пункт 23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приказа министерства образования и науки РФ от 07.04.2014 № 276 «Об утверждении порядка проведения аттестации педагогических работников организаций, осуществляющих образовательную деятельность; </a:t>
            </a:r>
            <a:r>
              <a:rPr lang="ru-RU" sz="33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 работников и кандидатов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на должности заместителей руководителя – </a:t>
            </a: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Порядок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определенный ОУ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15116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>Аттестация работников (кроме педагогических)</a:t>
            </a:r>
            <a:br>
              <a:rPr lang="ru-RU" sz="2200" dirty="0" smtClean="0"/>
            </a:br>
            <a:r>
              <a:rPr lang="ru-RU" sz="2200" dirty="0" smtClean="0"/>
              <a:t> и кандидатов на должности заместителей руководителя</a:t>
            </a:r>
            <a:br>
              <a:rPr lang="ru-RU" sz="2200" dirty="0" smtClean="0"/>
            </a:br>
            <a:r>
              <a:rPr lang="ru-RU" sz="4000" dirty="0" smtClean="0"/>
              <a:t>Аттестационная комиссия ОУ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28662" y="1428736"/>
            <a:ext cx="4164546" cy="5857916"/>
          </a:xfrm>
        </p:spPr>
        <p:txBody>
          <a:bodyPr>
            <a:normAutofit fontScale="62500" lnSpcReduction="20000"/>
          </a:bodyPr>
          <a:lstStyle/>
          <a:p>
            <a:r>
              <a:rPr lang="ru-RU" sz="3100" b="1" dirty="0" smtClean="0"/>
              <a:t>Порядок аттестации, методические рекомендации, состав аттестационной комиссии</a:t>
            </a:r>
          </a:p>
          <a:p>
            <a:pPr algn="just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В случае признания кандидата на должность заместителя руководителя несоответствующим квалификационным требованиям, предъявляемым к должности заместителя руководителя образовательной организации, </a:t>
            </a:r>
            <a:r>
              <a:rPr lang="ru-RU" sz="3100" b="1" u="sng" dirty="0" smtClean="0">
                <a:latin typeface="Times New Roman" pitchFamily="18" charset="0"/>
                <a:cs typeface="Times New Roman" pitchFamily="18" charset="0"/>
              </a:rPr>
              <a:t>трудовой договор с ним не заключается</a:t>
            </a:r>
          </a:p>
          <a:p>
            <a:endParaRPr lang="ru-RU" sz="3100" b="1" dirty="0" smtClean="0"/>
          </a:p>
          <a:p>
            <a:endParaRPr lang="ru-RU" sz="3100" b="1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428736"/>
            <a:ext cx="3657600" cy="571504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Пункт 3 части первой статьи 81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статья 8  Трудового кодекса Российской Федерации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Федеральный закон от 17.12.2001 № 173-ФЗ «О трудовых пенсиях в РФ»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Министерства здравоохранения и социального развития Российской Федерации от 26.08.2010 г. № 761н «Об утверждении единого квалификационного справочника должностей руководителей, специалистов и служащих, раздел «квалификационные характеристики должностей работников образования», квалификационные справочники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Профстандарты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>Аттестация </a:t>
            </a:r>
            <a:r>
              <a:rPr lang="ru-RU" sz="2200" u="sng" dirty="0" smtClean="0"/>
              <a:t>педагогических</a:t>
            </a:r>
            <a:r>
              <a:rPr lang="ru-RU" sz="2200" dirty="0" smtClean="0"/>
              <a:t> работников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000" dirty="0" smtClean="0"/>
              <a:t>Аттестационная комиссия ОУ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57224" y="1142984"/>
            <a:ext cx="4143404" cy="571501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7200" b="1" dirty="0" smtClean="0"/>
              <a:t>Порядок аттестации – установлен приказом РФ</a:t>
            </a:r>
          </a:p>
          <a:p>
            <a:pPr algn="just"/>
            <a:r>
              <a:rPr lang="ru-RU" sz="7200" b="1" dirty="0" smtClean="0"/>
              <a:t> Состав аттестационной комиссии ОУ – утверждается приказом ОУ </a:t>
            </a:r>
            <a:r>
              <a:rPr lang="ru-RU" sz="7200" b="1" i="1" dirty="0" smtClean="0"/>
              <a:t>(руководитель ОУ не входит в состав АК)</a:t>
            </a:r>
          </a:p>
          <a:p>
            <a:pPr algn="just"/>
            <a:r>
              <a:rPr lang="ru-RU" sz="7200" b="1" dirty="0" smtClean="0">
                <a:cs typeface="Times New Roman" pitchFamily="18" charset="0"/>
              </a:rPr>
              <a:t>В</a:t>
            </a:r>
            <a:r>
              <a:rPr lang="ru-RU" altLang="ru-RU" sz="7200" dirty="0" smtClean="0">
                <a:cs typeface="Times New Roman" pitchFamily="18" charset="0"/>
              </a:rPr>
              <a:t> </a:t>
            </a:r>
            <a:r>
              <a:rPr lang="ru-RU" altLang="ru-RU" sz="7200" b="1" dirty="0" smtClean="0">
                <a:cs typeface="Times New Roman" pitchFamily="18" charset="0"/>
              </a:rPr>
              <a:t>отсутствии у лиц, претендующих на педагогические должности, специальной подготовки, стажа работы в соответствии с ЕКС и (или) </a:t>
            </a:r>
            <a:r>
              <a:rPr lang="ru-RU" altLang="ru-RU" sz="7200" b="1" dirty="0" err="1" smtClean="0">
                <a:cs typeface="Times New Roman" pitchFamily="18" charset="0"/>
              </a:rPr>
              <a:t>Профстандартами</a:t>
            </a:r>
            <a:r>
              <a:rPr lang="ru-RU" altLang="ru-RU" sz="7200" b="1" dirty="0" smtClean="0">
                <a:cs typeface="Times New Roman" pitchFamily="18" charset="0"/>
              </a:rPr>
              <a:t> </a:t>
            </a:r>
            <a:r>
              <a:rPr lang="ru-RU" altLang="ru-RU" sz="7200" b="1" u="sng" dirty="0" smtClean="0">
                <a:cs typeface="Times New Roman" pitchFamily="18" charset="0"/>
              </a:rPr>
              <a:t>и не обладающих</a:t>
            </a:r>
            <a:r>
              <a:rPr lang="ru-RU" altLang="ru-RU" sz="7200" b="1" dirty="0" smtClean="0">
                <a:cs typeface="Times New Roman" pitchFamily="18" charset="0"/>
              </a:rPr>
              <a:t> достаточным практическим  опытом  и компетентностью, </a:t>
            </a:r>
            <a:r>
              <a:rPr lang="ru-RU" altLang="ru-RU" sz="7200" b="1" u="sng" dirty="0" smtClean="0">
                <a:cs typeface="Times New Roman" pitchFamily="18" charset="0"/>
              </a:rPr>
              <a:t>не выполняющих</a:t>
            </a:r>
            <a:r>
              <a:rPr lang="ru-RU" altLang="ru-RU" sz="7200" b="1" dirty="0" smtClean="0">
                <a:cs typeface="Times New Roman" pitchFamily="18" charset="0"/>
              </a:rPr>
              <a:t> качественно и в полном объеме возложенные на них должностные обязанности, то АК </a:t>
            </a:r>
            <a:r>
              <a:rPr lang="ru-RU" altLang="ru-RU" sz="7200" b="1" dirty="0" smtClean="0">
                <a:solidFill>
                  <a:srgbClr val="FF0000"/>
                </a:solidFill>
                <a:cs typeface="Times New Roman" pitchFamily="18" charset="0"/>
              </a:rPr>
              <a:t>не может рекомендовать </a:t>
            </a:r>
            <a:r>
              <a:rPr lang="ru-RU" altLang="ru-RU" sz="7200" b="1" dirty="0" smtClean="0">
                <a:cs typeface="Times New Roman" pitchFamily="18" charset="0"/>
              </a:rPr>
              <a:t>работодателю назначить их на должности</a:t>
            </a:r>
            <a:endParaRPr lang="ru-RU" sz="7200" b="1" u="sng" dirty="0" smtClean="0"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86380" y="1142984"/>
            <a:ext cx="3714776" cy="571501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6400" b="1" dirty="0" smtClean="0">
                <a:solidFill>
                  <a:srgbClr val="FF0000"/>
                </a:solidFill>
              </a:rPr>
              <a:t>Пункт 23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приказа Министерства образования и науки РФ от 7 апреля 2014 года       № 276 «Об утверждении  порядка проведения аттестации педагогических работников организаций, осуществляющих образовательную деятельность»</a:t>
            </a:r>
          </a:p>
          <a:p>
            <a:pPr algn="just"/>
            <a:r>
              <a:rPr lang="ru-RU" sz="6400" u="sng" dirty="0" smtClean="0">
                <a:latin typeface="Times New Roman" pitchFamily="18" charset="0"/>
                <a:cs typeface="Times New Roman" pitchFamily="18" charset="0"/>
              </a:rPr>
              <a:t>Рабочие документы в ОУ по п.23 Порядка:</a:t>
            </a:r>
          </a:p>
          <a:p>
            <a:pPr algn="just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 Обращение (представление) руководителя ОУ в АК, рекомендации с прежнего места работы и копии документов </a:t>
            </a: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(аттестат, диплом, </a:t>
            </a:r>
            <a:r>
              <a:rPr lang="ru-RU" sz="6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трудовая книжка</a:t>
            </a: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25246" indent="-742950" algn="just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2 График заседания АК, утвержденный </a:t>
            </a: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председателем АК</a:t>
            </a:r>
          </a:p>
          <a:p>
            <a:pPr marL="825246" indent="-742950" algn="just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3 Протокол АК с рекомендациями: руководителю ОУ </a:t>
            </a: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(срочный трудовой договор)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и педагогическому работнику </a:t>
            </a: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(с конкретными сроками)</a:t>
            </a:r>
          </a:p>
          <a:p>
            <a:pPr marL="825246" indent="-742950" algn="just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4 Выписка из протокола </a:t>
            </a: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(хранится в личном деле педагога)</a:t>
            </a:r>
          </a:p>
          <a:p>
            <a:pPr marL="825246" indent="-742950" algn="just">
              <a:buAutoNum type="arabicPlain" startAt="2"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28604"/>
            <a:ext cx="749808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>Трудовой договор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эффективный </a:t>
            </a:r>
            <a:r>
              <a:rPr lang="ru-RU" sz="4000" dirty="0" smtClean="0"/>
              <a:t>контракт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Трудовой договор (эффективный контракт) обязателен</a:t>
            </a:r>
          </a:p>
          <a:p>
            <a:pPr algn="just"/>
            <a:r>
              <a:rPr lang="ru-RU" b="1" dirty="0" smtClean="0"/>
              <a:t>Введение эффективного контракта  </a:t>
            </a:r>
            <a:r>
              <a:rPr lang="ru-RU" dirty="0" smtClean="0"/>
              <a:t>- в связи с введением совершенствования системы оплаты труда в государственных (муниципальных) учреждениях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Раздел </a:t>
            </a:r>
            <a:r>
              <a:rPr lang="en-US" dirty="0" smtClean="0">
                <a:solidFill>
                  <a:srgbClr val="FF0000"/>
                </a:solidFill>
              </a:rPr>
              <a:t>III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Трудового кодекса РФ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dirty="0" smtClean="0">
                <a:latin typeface="Times New Roman"/>
                <a:ea typeface="Times New Roman"/>
              </a:rPr>
              <a:t>Приказ Министерства труда и социальной защиты Российской Федерации от 26 апреля 2013 года № 167н "Об утверждении 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ea typeface="Times New Roman"/>
              </a:rPr>
              <a:t>рекомендаций</a:t>
            </a:r>
            <a:r>
              <a:rPr lang="ru-RU" dirty="0" smtClean="0">
                <a:latin typeface="Times New Roman"/>
                <a:ea typeface="Times New Roman"/>
              </a:rPr>
              <a:t> по оформлению трудовых отношений с работником государственного (муниципального) учреждения </a:t>
            </a:r>
            <a:r>
              <a:rPr lang="ru-RU" u="sng" dirty="0" smtClean="0">
                <a:solidFill>
                  <a:srgbClr val="FF0000"/>
                </a:solidFill>
                <a:latin typeface="Times New Roman"/>
                <a:ea typeface="Times New Roman"/>
              </a:rPr>
              <a:t>при введении эффективного контракта</a:t>
            </a:r>
            <a:r>
              <a:rPr lang="ru-RU" dirty="0" smtClean="0">
                <a:latin typeface="Times New Roman"/>
                <a:ea typeface="Times New Roman"/>
              </a:rPr>
              <a:t>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1780</TotalTime>
  <Words>1049</Words>
  <Application>Microsoft Office PowerPoint</Application>
  <PresentationFormat>Экран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ОСОБЕННОСТИ трудоустройства в организации, осуществляющие  образовательную деятельность  Ведущий специалист департамента образования АКМР Обалова О.Н.  2017 год</vt:lpstr>
      <vt:lpstr>ОСОБЕННОСТИ</vt:lpstr>
      <vt:lpstr>Штатное расписание и должностные инструкции ШТАТНОЕ РАСПИСАНИЕ </vt:lpstr>
      <vt:lpstr>Штатное расписание и должностные инструкции ДОЛЖНОСТНАЯ ИНСТРУКЦИЯ</vt:lpstr>
      <vt:lpstr>Ограничения в сфере образования  справка о судимости</vt:lpstr>
      <vt:lpstr>Требования к квалификации  Образование и стаж работы </vt:lpstr>
      <vt:lpstr>Аттестация работников (кроме педагогических)  и кандидатов на должности заместителей руководителя Аттестационная комиссия ОУ </vt:lpstr>
      <vt:lpstr>Аттестация педагогических работников  Аттестационная комиссия ОУ </vt:lpstr>
      <vt:lpstr>Трудовой договор  эффективный контракт </vt:lpstr>
      <vt:lpstr>Кадровые документы  Личные дела</vt:lpstr>
      <vt:lpstr>Кадровые документы  Трудовые книжки</vt:lpstr>
      <vt:lpstr>Официальный сайт  ОУ  статья 29 п.ж) и з) ФЗ от 29.12.2012 № 273-ФЗ «Об образовании в РФ»   «Руководство. Педагогический состав.» </vt:lpstr>
      <vt:lpstr>                 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424</cp:revision>
  <dcterms:created xsi:type="dcterms:W3CDTF">2014-09-29T10:12:40Z</dcterms:created>
  <dcterms:modified xsi:type="dcterms:W3CDTF">2017-04-26T09:37:12Z</dcterms:modified>
</cp:coreProperties>
</file>