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D74E24-24D3-4A68-995F-8524AF765548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DB8E73-1F78-4718-9EE3-12F167362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85728"/>
            <a:ext cx="7000892" cy="857256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КОМПЮТЕРНОЕ ТЕСТИРОВАНИЕ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28736"/>
            <a:ext cx="6858000" cy="49461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методических рекомендациях по оценке профессиональной деятельности </a:t>
            </a:r>
          </a:p>
          <a:p>
            <a:pPr algn="ctr"/>
            <a:r>
              <a:rPr lang="ru-RU" dirty="0" smtClean="0"/>
              <a:t>педагогических работников </a:t>
            </a:r>
          </a:p>
          <a:p>
            <a:pPr algn="ctr"/>
            <a:r>
              <a:rPr lang="ru-RU" dirty="0" smtClean="0"/>
              <a:t>в целях установления квалификационной категории</a:t>
            </a:r>
          </a:p>
          <a:p>
            <a:pPr algn="ctr"/>
            <a:r>
              <a:rPr lang="ru-RU" dirty="0" smtClean="0"/>
              <a:t> на основе результатов их работы,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утвержденных Аттестационной комиссией министерства образования Нижегородской области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ноябре 2014 года,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в структуре </a:t>
            </a:r>
            <a:r>
              <a:rPr lang="ru-RU" dirty="0" err="1" smtClean="0">
                <a:solidFill>
                  <a:schemeClr val="accent1"/>
                </a:solidFill>
              </a:rPr>
              <a:t>портфолио</a:t>
            </a:r>
            <a:r>
              <a:rPr lang="ru-RU" dirty="0" smtClean="0">
                <a:solidFill>
                  <a:schemeClr val="accent1"/>
                </a:solidFill>
              </a:rPr>
              <a:t> педагогического работника в раздел «Профессиональные достижения педагогического работника» включен пункт «Подтверждение соответствия профессиональной компетентности квалификационным требованиям», оценкой которого 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является результат компьютерного тестирования.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Место проведения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компьютерного тестирования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smtClean="0">
                <a:solidFill>
                  <a:srgbClr val="FF0000"/>
                </a:solidFill>
              </a:rPr>
              <a:t>ВЫСШУЮ</a:t>
            </a:r>
            <a:r>
              <a:rPr lang="ru-RU" dirty="0" smtClean="0"/>
              <a:t> квалификационную категорию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ГБОУ ДПО «Нижегородский институт развития образования» - РЦОИ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Адрес: </a:t>
            </a:r>
            <a:r>
              <a:rPr lang="ru-RU" dirty="0" smtClean="0"/>
              <a:t>г.Нижний Новгород, ул.Ванеева д.203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45156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smtClean="0">
                <a:solidFill>
                  <a:srgbClr val="00B050"/>
                </a:solidFill>
              </a:rPr>
              <a:t>ПЕРВУЮ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квалификационную категорию</a:t>
            </a:r>
          </a:p>
          <a:p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1. ГБОУ ДПО НИРО </a:t>
            </a:r>
            <a:r>
              <a:rPr lang="ru-RU" sz="2000" dirty="0" smtClean="0"/>
              <a:t>(</a:t>
            </a:r>
            <a:r>
              <a:rPr lang="ru-RU" sz="2000" i="1" dirty="0" smtClean="0"/>
              <a:t>платно</a:t>
            </a:r>
            <a:r>
              <a:rPr lang="ru-RU" sz="2000" dirty="0" smtClean="0"/>
              <a:t>)</a:t>
            </a:r>
          </a:p>
          <a:p>
            <a:pPr marL="457200" indent="-45720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Кстовский</a:t>
            </a:r>
            <a:r>
              <a:rPr lang="ru-RU" dirty="0" smtClean="0"/>
              <a:t> район </a:t>
            </a:r>
            <a:r>
              <a:rPr lang="ru-RU" dirty="0" smtClean="0">
                <a:solidFill>
                  <a:srgbClr val="00B050"/>
                </a:solidFill>
              </a:rPr>
              <a:t>дистанционно </a:t>
            </a:r>
            <a:r>
              <a:rPr lang="ru-RU" sz="2000" dirty="0" smtClean="0"/>
              <a:t>(</a:t>
            </a:r>
            <a:r>
              <a:rPr lang="ru-RU" sz="2000" i="1" dirty="0" smtClean="0"/>
              <a:t>бесплатно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Адрес: </a:t>
            </a:r>
            <a:r>
              <a:rPr lang="ru-RU" dirty="0" smtClean="0"/>
              <a:t>МБОУ ДОД ДЮЦ «Интеллект» г.Кстово, ул.Чванова, д.30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ОРГАНИЗАЦИЯ  проведения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компьютерного тестирования (КТ) </a:t>
            </a:r>
            <a:r>
              <a:rPr lang="ru-RU" sz="4400" dirty="0" smtClean="0">
                <a:solidFill>
                  <a:srgbClr val="FF0000"/>
                </a:solidFill>
              </a:rPr>
              <a:t>на 1КК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r>
              <a:rPr lang="ru-RU" dirty="0" smtClean="0"/>
              <a:t>КТ проводится </a:t>
            </a:r>
            <a:r>
              <a:rPr lang="ru-RU" u="sng" dirty="0" smtClean="0"/>
              <a:t>по личному заявлению </a:t>
            </a:r>
            <a:r>
              <a:rPr lang="ru-RU" dirty="0" smtClean="0"/>
              <a:t>педагога. Заявление (по установленной форме) </a:t>
            </a:r>
            <a:r>
              <a:rPr lang="ru-RU" i="1" dirty="0" smtClean="0"/>
              <a:t>подается одновременно </a:t>
            </a:r>
            <a:r>
              <a:rPr lang="ru-RU" dirty="0" smtClean="0"/>
              <a:t>с заявлением на квалификационную категорию.</a:t>
            </a:r>
          </a:p>
          <a:p>
            <a:r>
              <a:rPr lang="ru-RU" u="sng" dirty="0" smtClean="0"/>
              <a:t>Оплату</a:t>
            </a:r>
            <a:r>
              <a:rPr lang="ru-RU" dirty="0" smtClean="0"/>
              <a:t> КТ производит департамент образования администрации Кстовского муниципального района.</a:t>
            </a:r>
          </a:p>
          <a:p>
            <a:r>
              <a:rPr lang="ru-RU" u="sng" dirty="0" smtClean="0"/>
              <a:t>График</a:t>
            </a:r>
            <a:r>
              <a:rPr lang="ru-RU" dirty="0" smtClean="0"/>
              <a:t> (дата и время) проведения КТ формирует ГБОУ ДПО НИРО.</a:t>
            </a:r>
          </a:p>
          <a:p>
            <a:r>
              <a:rPr lang="ru-RU" u="sng" dirty="0" smtClean="0"/>
              <a:t>Вопросы</a:t>
            </a:r>
            <a:r>
              <a:rPr lang="ru-RU" dirty="0" smtClean="0"/>
              <a:t>, которые включаются в тест КТ, находятся на сайте ГБОУ ДПО НИРО ( по кафедрам в соответствии с должностью).</a:t>
            </a:r>
          </a:p>
          <a:p>
            <a:r>
              <a:rPr lang="ru-RU" dirty="0" smtClean="0"/>
              <a:t>КТ проводится в </a:t>
            </a:r>
            <a:r>
              <a:rPr lang="ru-RU" u="sng" dirty="0" smtClean="0"/>
              <a:t>дистанционном</a:t>
            </a:r>
            <a:r>
              <a:rPr lang="ru-RU" dirty="0" smtClean="0"/>
              <a:t> режиме.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ОРГАНИЗАЦИЯ проведения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компьютерного тестирования (КТ) </a:t>
            </a:r>
            <a:r>
              <a:rPr lang="ru-RU" sz="4400" dirty="0" smtClean="0">
                <a:solidFill>
                  <a:srgbClr val="FF0000"/>
                </a:solidFill>
              </a:rPr>
              <a:t>на 1КК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u="sng" dirty="0" smtClean="0"/>
              <a:t>15 минут</a:t>
            </a:r>
            <a:r>
              <a:rPr lang="ru-RU" dirty="0" smtClean="0"/>
              <a:t> до начала КТ проводится </a:t>
            </a:r>
            <a:r>
              <a:rPr lang="ru-RU" i="1" dirty="0" smtClean="0"/>
              <a:t>инструктаж</a:t>
            </a:r>
            <a:r>
              <a:rPr lang="ru-RU" dirty="0" smtClean="0"/>
              <a:t> по проведению КТ.</a:t>
            </a:r>
          </a:p>
          <a:p>
            <a:r>
              <a:rPr lang="ru-RU" dirty="0" smtClean="0"/>
              <a:t>Педагогу </a:t>
            </a:r>
            <a:r>
              <a:rPr lang="ru-RU" u="sng" dirty="0" smtClean="0"/>
              <a:t>при себе иметь</a:t>
            </a:r>
            <a:r>
              <a:rPr lang="ru-RU" dirty="0" smtClean="0"/>
              <a:t>:</a:t>
            </a:r>
          </a:p>
          <a:p>
            <a:pPr marL="457200" indent="-457200">
              <a:buAutoNum type="arabicParenR"/>
            </a:pPr>
            <a:r>
              <a:rPr lang="ru-RU" dirty="0" smtClean="0"/>
              <a:t>Документ, удостоверяющий личность (с фотографией);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Порядок ввода заданий открытого типа (при их наличии), которые размещены на сайте ГБОУ ДПО НИРО;</a:t>
            </a:r>
          </a:p>
          <a:p>
            <a:pPr marL="457200" indent="-457200">
              <a:buAutoNum type="arabicParenR"/>
            </a:pPr>
            <a:r>
              <a:rPr lang="ru-RU" dirty="0" smtClean="0"/>
              <a:t>Сменную обувь (бахилы).</a:t>
            </a:r>
          </a:p>
          <a:p>
            <a:pPr marL="457200" indent="-457200" algn="ctr"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00B050"/>
                </a:solidFill>
              </a:rPr>
              <a:t>По организационным вопросам обращаться в департамент образования АКМР (</a:t>
            </a:r>
            <a:r>
              <a:rPr lang="ru-RU" i="1" dirty="0" err="1" smtClean="0">
                <a:solidFill>
                  <a:srgbClr val="00B050"/>
                </a:solidFill>
              </a:rPr>
              <a:t>Обалова</a:t>
            </a:r>
            <a:r>
              <a:rPr lang="ru-RU" i="1" dirty="0" smtClean="0">
                <a:solidFill>
                  <a:srgbClr val="00B050"/>
                </a:solidFill>
              </a:rPr>
              <a:t> О.Н.) </a:t>
            </a:r>
          </a:p>
          <a:p>
            <a:pPr marL="457200" indent="-457200" algn="ctr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по тел.: 3-91-16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1"/>
                </a:solidFill>
              </a:rPr>
              <a:t>ПОРЯДОК проведения </a:t>
            </a:r>
            <a:br>
              <a:rPr lang="ru-RU" sz="2700" b="1" dirty="0" smtClean="0">
                <a:solidFill>
                  <a:schemeClr val="accent1"/>
                </a:solidFill>
              </a:rPr>
            </a:br>
            <a:r>
              <a:rPr lang="ru-RU" sz="2700" b="1" dirty="0" smtClean="0">
                <a:solidFill>
                  <a:schemeClr val="accent1"/>
                </a:solidFill>
              </a:rPr>
              <a:t>компьютерного тестирования (КТ) </a:t>
            </a:r>
            <a:r>
              <a:rPr lang="ru-RU" sz="4400" dirty="0" smtClean="0">
                <a:solidFill>
                  <a:srgbClr val="FF0000"/>
                </a:solidFill>
              </a:rPr>
              <a:t>на 1КК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929718" cy="564357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КТ проводится в течение </a:t>
            </a:r>
            <a:r>
              <a:rPr lang="ru-RU" u="sng" dirty="0" smtClean="0"/>
              <a:t>60 минут </a:t>
            </a:r>
            <a:r>
              <a:rPr lang="ru-RU" dirty="0" smtClean="0"/>
              <a:t>(для учителей математики и информатики – 90 минут).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Текст включает в себя </a:t>
            </a:r>
            <a:r>
              <a:rPr lang="ru-RU" u="sng" dirty="0" smtClean="0"/>
              <a:t>30 вопросов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Вопросы последовательно предъявляются в </a:t>
            </a:r>
            <a:r>
              <a:rPr lang="ru-RU" u="sng" dirty="0" smtClean="0"/>
              <a:t>автоматизированном режиме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Тест можно пройти </a:t>
            </a:r>
            <a:r>
              <a:rPr lang="ru-RU" u="sng" dirty="0" smtClean="0"/>
              <a:t>только один </a:t>
            </a:r>
            <a:r>
              <a:rPr lang="ru-RU" dirty="0" smtClean="0"/>
              <a:t>раз.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 время КТ </a:t>
            </a:r>
            <a:r>
              <a:rPr lang="ru-RU" u="sng" dirty="0" smtClean="0"/>
              <a:t>не разрешается:</a:t>
            </a:r>
          </a:p>
          <a:p>
            <a:pPr marL="457200" indent="-457200">
              <a:buAutoNum type="arabicParenR"/>
            </a:pPr>
            <a:r>
              <a:rPr lang="ru-RU" dirty="0" smtClean="0">
                <a:latin typeface="Bookman Old Style" pitchFamily="18" charset="0"/>
              </a:rPr>
              <a:t>Переговоры между аттестуемыми;</a:t>
            </a:r>
          </a:p>
          <a:p>
            <a:pPr marL="457200" indent="-457200">
              <a:buAutoNum type="arabicParenR"/>
            </a:pPr>
            <a:r>
              <a:rPr lang="ru-RU" dirty="0" smtClean="0">
                <a:latin typeface="Bookman Old Style" pitchFamily="18" charset="0"/>
              </a:rPr>
              <a:t>Наличие учебных и справочных материалов;</a:t>
            </a:r>
          </a:p>
          <a:p>
            <a:pPr marL="457200" indent="-457200">
              <a:buAutoNum type="arabicParenR"/>
            </a:pPr>
            <a:r>
              <a:rPr lang="ru-RU" dirty="0" smtClean="0">
                <a:latin typeface="Bookman Old Style" pitchFamily="18" charset="0"/>
              </a:rPr>
              <a:t>Выходить из компьютерного класса во время КТ;</a:t>
            </a:r>
          </a:p>
          <a:p>
            <a:pPr marL="457200" indent="-457200">
              <a:buAutoNum type="arabicParenR"/>
            </a:pPr>
            <a:r>
              <a:rPr lang="ru-RU" dirty="0" smtClean="0">
                <a:latin typeface="Bookman Old Style" pitchFamily="18" charset="0"/>
              </a:rPr>
              <a:t>Пользоваться иными устройствами (телефон, планшет…).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u="sng" dirty="0" smtClean="0"/>
              <a:t>С вопросами, не касающимися </a:t>
            </a:r>
            <a:r>
              <a:rPr lang="ru-RU" dirty="0" smtClean="0"/>
              <a:t>содержания учебного материала, </a:t>
            </a:r>
            <a:r>
              <a:rPr lang="ru-RU" i="1" dirty="0" smtClean="0">
                <a:solidFill>
                  <a:schemeClr val="accent1"/>
                </a:solidFill>
              </a:rPr>
              <a:t>следует обращаться </a:t>
            </a:r>
            <a:r>
              <a:rPr lang="ru-RU" dirty="0" smtClean="0"/>
              <a:t>к администратору компьютерного класса.</a:t>
            </a:r>
          </a:p>
          <a:p>
            <a:pPr marL="457200" indent="-457200">
              <a:buNone/>
            </a:pPr>
            <a:endParaRPr lang="ru-RU" dirty="0" smtClean="0">
              <a:latin typeface="Bookman Old Style" pitchFamily="18" charset="0"/>
            </a:endParaRPr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РЕЗУЛЬТАТЫ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компьютерного тестирования (КТ) </a:t>
            </a:r>
            <a:r>
              <a:rPr lang="ru-RU" sz="4400" dirty="0" smtClean="0">
                <a:solidFill>
                  <a:srgbClr val="FF0000"/>
                </a:solidFill>
              </a:rPr>
              <a:t>на 1КК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49636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Результат КТ аттестуемый </a:t>
            </a:r>
            <a:r>
              <a:rPr lang="ru-RU" u="sng" dirty="0" smtClean="0"/>
              <a:t>узнает срезу же </a:t>
            </a:r>
            <a:r>
              <a:rPr lang="ru-RU" dirty="0" smtClean="0"/>
              <a:t>после ответа на последнее задание теста.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После завершения КТ ГБОУ ДПО НИРО высылает по электронной почте </a:t>
            </a:r>
            <a:r>
              <a:rPr lang="ru-RU" u="sng" dirty="0" smtClean="0"/>
              <a:t>протокол КТ</a:t>
            </a:r>
            <a:r>
              <a:rPr lang="ru-RU" dirty="0" smtClean="0"/>
              <a:t>, в котором аттестуемый должен письменно ознакомиться с результатом КТ.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**************************************</a:t>
            </a:r>
          </a:p>
          <a:p>
            <a:pPr algn="ctr">
              <a:buNone/>
            </a:pPr>
            <a:r>
              <a:rPr lang="ru-RU" u="sng" dirty="0" smtClean="0"/>
              <a:t>За каждый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правильный</a:t>
            </a:r>
            <a:r>
              <a:rPr lang="ru-RU" i="1" dirty="0" smtClean="0"/>
              <a:t> ответ (30 вопросов)</a:t>
            </a:r>
          </a:p>
          <a:p>
            <a:pPr algn="ctr">
              <a:buNone/>
            </a:pPr>
            <a:r>
              <a:rPr lang="ru-RU" dirty="0" smtClean="0"/>
              <a:t>аттестуемый педагогический работник получает 0,33 балла, максимальное количество баллов –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Полученные баллы будут зачтены в общую оценку 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418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КОМПЮТЕРНОЕ ТЕСТИРОВАНИЕ</vt:lpstr>
      <vt:lpstr>Место проведения  компьютерного тестирования</vt:lpstr>
      <vt:lpstr>ОРГАНИЗАЦИЯ  проведения  компьютерного тестирования (КТ) на 1КК</vt:lpstr>
      <vt:lpstr>ОРГАНИЗАЦИЯ проведения  компьютерного тестирования (КТ) на 1КК</vt:lpstr>
      <vt:lpstr>ПОРЯДОК проведения  компьютерного тестирования (КТ) на 1КК</vt:lpstr>
      <vt:lpstr> РЕЗУЛЬТАТЫ  компьютерного тестирования (КТ) на 1КК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33</cp:revision>
  <dcterms:created xsi:type="dcterms:W3CDTF">2014-11-29T01:58:30Z</dcterms:created>
  <dcterms:modified xsi:type="dcterms:W3CDTF">2014-12-03T15:59:25Z</dcterms:modified>
</cp:coreProperties>
</file>